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9E52FD-9F6D-4D52-90BE-791203DCDBE8}" type="doc">
      <dgm:prSet loTypeId="urn:microsoft.com/office/officeart/2005/8/layout/hProcess6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C03F23-2013-42FB-B610-BC580F9976AE}">
      <dgm:prSet phldrT="[Text]"/>
      <dgm:spPr/>
      <dgm:t>
        <a:bodyPr/>
        <a:lstStyle/>
        <a:p>
          <a:r>
            <a:rPr lang="en-US" dirty="0"/>
            <a:t>Pregnant patient assessed by clinical service and PE is a clinical concern </a:t>
          </a:r>
        </a:p>
      </dgm:t>
    </dgm:pt>
    <dgm:pt modelId="{B8FAF40A-893A-4245-8D7E-1972C823A3BB}" type="parTrans" cxnId="{F226F82B-D8B6-4CA2-88B2-8F3CBF6A9063}">
      <dgm:prSet/>
      <dgm:spPr/>
      <dgm:t>
        <a:bodyPr/>
        <a:lstStyle/>
        <a:p>
          <a:endParaRPr lang="en-US"/>
        </a:p>
      </dgm:t>
    </dgm:pt>
    <dgm:pt modelId="{91137C15-1AC0-4470-8695-46F9F271AF0C}" type="sibTrans" cxnId="{F226F82B-D8B6-4CA2-88B2-8F3CBF6A9063}">
      <dgm:prSet/>
      <dgm:spPr/>
      <dgm:t>
        <a:bodyPr/>
        <a:lstStyle/>
        <a:p>
          <a:endParaRPr lang="en-US"/>
        </a:p>
      </dgm:t>
    </dgm:pt>
    <dgm:pt modelId="{9462DCEA-6466-40CD-A592-3B9B334ECE13}">
      <dgm:prSet phldrT="[Text]"/>
      <dgm:spPr/>
      <dgm:t>
        <a:bodyPr/>
        <a:lstStyle/>
        <a:p>
          <a:r>
            <a:rPr lang="en-US" dirty="0"/>
            <a:t>Discussion with Radiologist regarding need for MRA Chest.</a:t>
          </a:r>
        </a:p>
      </dgm:t>
    </dgm:pt>
    <dgm:pt modelId="{2A24F572-3A3D-44D7-BAF3-E9D332B67C1E}" type="parTrans" cxnId="{53911E4D-3FE4-435C-82B5-34A09FB81CBC}">
      <dgm:prSet/>
      <dgm:spPr/>
      <dgm:t>
        <a:bodyPr/>
        <a:lstStyle/>
        <a:p>
          <a:endParaRPr lang="en-US"/>
        </a:p>
      </dgm:t>
    </dgm:pt>
    <dgm:pt modelId="{7F4FE7B6-CA83-46FF-B431-7198871FC3B9}" type="sibTrans" cxnId="{53911E4D-3FE4-435C-82B5-34A09FB81CBC}">
      <dgm:prSet/>
      <dgm:spPr/>
      <dgm:t>
        <a:bodyPr/>
        <a:lstStyle/>
        <a:p>
          <a:endParaRPr lang="en-US"/>
        </a:p>
      </dgm:t>
    </dgm:pt>
    <dgm:pt modelId="{62B7BB76-C79E-4AAB-9F7D-CDA14306AED2}">
      <dgm:prSet phldrT="[Text]"/>
      <dgm:spPr/>
      <dgm:t>
        <a:bodyPr/>
        <a:lstStyle/>
        <a:p>
          <a:r>
            <a:rPr lang="en-US" dirty="0"/>
            <a:t>Pharmacist receives order for </a:t>
          </a:r>
          <a:r>
            <a:rPr lang="en-US" dirty="0" err="1"/>
            <a:t>Ferumoxtyol</a:t>
          </a:r>
          <a:r>
            <a:rPr lang="en-US" dirty="0"/>
            <a:t> for indication “MRA Chest”</a:t>
          </a:r>
        </a:p>
      </dgm:t>
    </dgm:pt>
    <dgm:pt modelId="{3B22C4B2-301C-44F1-A10C-5F68EC44A5DE}" type="parTrans" cxnId="{A3875ED9-B2A6-44A5-91E2-0A732D234EAB}">
      <dgm:prSet/>
      <dgm:spPr/>
      <dgm:t>
        <a:bodyPr/>
        <a:lstStyle/>
        <a:p>
          <a:endParaRPr lang="en-US"/>
        </a:p>
      </dgm:t>
    </dgm:pt>
    <dgm:pt modelId="{1E10BC83-3A44-46A3-B6A4-3EEBDAEFA3E1}" type="sibTrans" cxnId="{A3875ED9-B2A6-44A5-91E2-0A732D234EAB}">
      <dgm:prSet/>
      <dgm:spPr/>
      <dgm:t>
        <a:bodyPr/>
        <a:lstStyle/>
        <a:p>
          <a:endParaRPr lang="en-US"/>
        </a:p>
      </dgm:t>
    </dgm:pt>
    <dgm:pt modelId="{2EECC3BA-8234-434F-A65C-4FD4934C9B77}">
      <dgm:prSet phldrT="[Text]"/>
      <dgm:spPr/>
      <dgm:t>
        <a:bodyPr/>
        <a:lstStyle/>
        <a:p>
          <a:r>
            <a:rPr lang="en-US" dirty="0"/>
            <a:t>Medication prepared per Mimi Levinson’s instructions and sent to patient’s location*</a:t>
          </a:r>
        </a:p>
      </dgm:t>
    </dgm:pt>
    <dgm:pt modelId="{18A427B6-13CC-40F2-B1AB-E5BE6A56E5C6}" type="parTrans" cxnId="{CE550D2D-A392-48A2-AAB2-14241E03A571}">
      <dgm:prSet/>
      <dgm:spPr/>
      <dgm:t>
        <a:bodyPr/>
        <a:lstStyle/>
        <a:p>
          <a:endParaRPr lang="en-US"/>
        </a:p>
      </dgm:t>
    </dgm:pt>
    <dgm:pt modelId="{FDDAF449-60A5-4258-B443-DFC0F9337C98}" type="sibTrans" cxnId="{CE550D2D-A392-48A2-AAB2-14241E03A571}">
      <dgm:prSet/>
      <dgm:spPr/>
      <dgm:t>
        <a:bodyPr/>
        <a:lstStyle/>
        <a:p>
          <a:endParaRPr lang="en-US"/>
        </a:p>
      </dgm:t>
    </dgm:pt>
    <dgm:pt modelId="{E4B0846B-1EAD-41B6-9602-FBC4D88AA85C}">
      <dgm:prSet phldrT="[Text]"/>
      <dgm:spPr/>
      <dgm:t>
        <a:bodyPr/>
        <a:lstStyle/>
        <a:p>
          <a:r>
            <a:rPr lang="en-US" dirty="0"/>
            <a:t>Patient is administered drug via 15 minute infusion on the floor, and monitored as per protocol</a:t>
          </a:r>
        </a:p>
      </dgm:t>
    </dgm:pt>
    <dgm:pt modelId="{F67CD4B0-F85E-4D9F-8779-48D491F8969B}" type="parTrans" cxnId="{BDF1E17A-C9B3-4527-8A2E-C68A1D9F29D7}">
      <dgm:prSet/>
      <dgm:spPr/>
      <dgm:t>
        <a:bodyPr/>
        <a:lstStyle/>
        <a:p>
          <a:endParaRPr lang="en-US"/>
        </a:p>
      </dgm:t>
    </dgm:pt>
    <dgm:pt modelId="{6EA7D96B-40C2-4618-A91A-1893FA63DD65}" type="sibTrans" cxnId="{BDF1E17A-C9B3-4527-8A2E-C68A1D9F29D7}">
      <dgm:prSet/>
      <dgm:spPr/>
      <dgm:t>
        <a:bodyPr/>
        <a:lstStyle/>
        <a:p>
          <a:endParaRPr lang="en-US"/>
        </a:p>
      </dgm:t>
    </dgm:pt>
    <dgm:pt modelId="{01C3CD37-D5AC-46F2-9A85-6235B9FB6D51}">
      <dgm:prSet phldrT="[Text]"/>
      <dgm:spPr/>
      <dgm:t>
        <a:bodyPr/>
        <a:lstStyle/>
        <a:p>
          <a:r>
            <a:rPr lang="en-US" dirty="0"/>
            <a:t>MRI Technologist calls for patient and does MRA Chest protocol (Entire exam ~15 minutes)</a:t>
          </a:r>
        </a:p>
      </dgm:t>
    </dgm:pt>
    <dgm:pt modelId="{84972107-1BAC-435F-83AD-AB6984F3BD3B}" type="parTrans" cxnId="{78A308D8-B7D0-4061-BE0F-B4086804E7B9}">
      <dgm:prSet/>
      <dgm:spPr/>
      <dgm:t>
        <a:bodyPr/>
        <a:lstStyle/>
        <a:p>
          <a:endParaRPr lang="en-US"/>
        </a:p>
      </dgm:t>
    </dgm:pt>
    <dgm:pt modelId="{EDDE329E-87E7-4BA2-B370-4710D3D68470}" type="sibTrans" cxnId="{78A308D8-B7D0-4061-BE0F-B4086804E7B9}">
      <dgm:prSet/>
      <dgm:spPr/>
      <dgm:t>
        <a:bodyPr/>
        <a:lstStyle/>
        <a:p>
          <a:endParaRPr lang="en-US"/>
        </a:p>
      </dgm:t>
    </dgm:pt>
    <dgm:pt modelId="{2B11398E-2A97-4368-A3B4-196EDCFADFE9}">
      <dgm:prSet phldrT="[Text]"/>
      <dgm:spPr/>
      <dgm:t>
        <a:bodyPr/>
        <a:lstStyle/>
        <a:p>
          <a:r>
            <a:rPr lang="en-US" dirty="0"/>
            <a:t>Images reviewed for adequacy by Radiologist.</a:t>
          </a:r>
        </a:p>
      </dgm:t>
    </dgm:pt>
    <dgm:pt modelId="{1FCB9B05-73FC-46D5-85FB-1A73126A853A}" type="parTrans" cxnId="{A404B8F9-CDAE-41A4-8AB2-917DCE84848F}">
      <dgm:prSet/>
      <dgm:spPr/>
      <dgm:t>
        <a:bodyPr/>
        <a:lstStyle/>
        <a:p>
          <a:endParaRPr lang="en-US"/>
        </a:p>
      </dgm:t>
    </dgm:pt>
    <dgm:pt modelId="{3F78F89F-A92A-4036-9704-65EB486F765D}" type="sibTrans" cxnId="{A404B8F9-CDAE-41A4-8AB2-917DCE84848F}">
      <dgm:prSet/>
      <dgm:spPr/>
      <dgm:t>
        <a:bodyPr/>
        <a:lstStyle/>
        <a:p>
          <a:endParaRPr lang="en-US"/>
        </a:p>
      </dgm:t>
    </dgm:pt>
    <dgm:pt modelId="{7D08DAA0-F091-422B-8344-E9DEA40C1E25}">
      <dgm:prSet phldrT="[Text]"/>
      <dgm:spPr/>
      <dgm:t>
        <a:bodyPr/>
        <a:lstStyle/>
        <a:p>
          <a:r>
            <a:rPr lang="en-US" dirty="0"/>
            <a:t>Patient returns to the floor. Clinical service will be contacted by Radiology if study is positive. </a:t>
          </a:r>
        </a:p>
      </dgm:t>
    </dgm:pt>
    <dgm:pt modelId="{71E4324F-C4BC-44D9-AA58-68A2EFC88B50}" type="parTrans" cxnId="{937BF774-F87F-4230-A743-73735F1115E9}">
      <dgm:prSet/>
      <dgm:spPr/>
      <dgm:t>
        <a:bodyPr/>
        <a:lstStyle/>
        <a:p>
          <a:endParaRPr lang="en-US"/>
        </a:p>
      </dgm:t>
    </dgm:pt>
    <dgm:pt modelId="{4E7AC90A-F9D6-4B40-9B23-550076076BA9}" type="sibTrans" cxnId="{937BF774-F87F-4230-A743-73735F1115E9}">
      <dgm:prSet/>
      <dgm:spPr/>
      <dgm:t>
        <a:bodyPr/>
        <a:lstStyle/>
        <a:p>
          <a:endParaRPr lang="en-US"/>
        </a:p>
      </dgm:t>
    </dgm:pt>
    <dgm:pt modelId="{015C6B77-FF50-417B-8BF6-B5FCEBF4939E}">
      <dgm:prSet phldrT="[Text]"/>
      <dgm:spPr/>
      <dgm:t>
        <a:bodyPr/>
        <a:lstStyle/>
        <a:p>
          <a:r>
            <a:rPr lang="en-US" dirty="0"/>
            <a:t>Clinician will order MRA Chest (timing for exam will be based on MRI availability)</a:t>
          </a:r>
        </a:p>
      </dgm:t>
    </dgm:pt>
    <dgm:pt modelId="{40BEA54A-45A2-464D-B1FC-1818FD1FF037}" type="parTrans" cxnId="{34454908-EFDF-45B5-984B-0FDE938684F7}">
      <dgm:prSet/>
      <dgm:spPr/>
      <dgm:t>
        <a:bodyPr/>
        <a:lstStyle/>
        <a:p>
          <a:endParaRPr lang="en-US"/>
        </a:p>
      </dgm:t>
    </dgm:pt>
    <dgm:pt modelId="{D390483B-F0D1-41E7-9F38-25D78B73FABF}" type="sibTrans" cxnId="{34454908-EFDF-45B5-984B-0FDE938684F7}">
      <dgm:prSet/>
      <dgm:spPr/>
      <dgm:t>
        <a:bodyPr/>
        <a:lstStyle/>
        <a:p>
          <a:endParaRPr lang="en-US"/>
        </a:p>
      </dgm:t>
    </dgm:pt>
    <dgm:pt modelId="{9598747D-913F-47C8-A79C-096B05D426D4}">
      <dgm:prSet phldrT="[Text]"/>
      <dgm:spPr/>
      <dgm:t>
        <a:bodyPr/>
        <a:lstStyle/>
        <a:p>
          <a:r>
            <a:rPr lang="en-US" dirty="0"/>
            <a:t>Clinician orders </a:t>
          </a:r>
          <a:r>
            <a:rPr lang="en-US" dirty="0" err="1"/>
            <a:t>ferumoxtyol</a:t>
          </a:r>
          <a:r>
            <a:rPr lang="en-US" dirty="0"/>
            <a:t> separately on Epic (“for MRA Chest”)</a:t>
          </a:r>
        </a:p>
      </dgm:t>
    </dgm:pt>
    <dgm:pt modelId="{725CF79A-54BC-487D-8E1B-FF47679C4A81}" type="parTrans" cxnId="{0D741040-A3E8-4D51-9805-54FEA8290A16}">
      <dgm:prSet/>
      <dgm:spPr/>
      <dgm:t>
        <a:bodyPr/>
        <a:lstStyle/>
        <a:p>
          <a:endParaRPr lang="en-US"/>
        </a:p>
      </dgm:t>
    </dgm:pt>
    <dgm:pt modelId="{A83A5F29-CAF1-4815-96D4-41728B2D52D1}" type="sibTrans" cxnId="{0D741040-A3E8-4D51-9805-54FEA8290A16}">
      <dgm:prSet/>
      <dgm:spPr/>
      <dgm:t>
        <a:bodyPr/>
        <a:lstStyle/>
        <a:p>
          <a:endParaRPr lang="en-US"/>
        </a:p>
      </dgm:t>
    </dgm:pt>
    <dgm:pt modelId="{793A446C-5A6F-442D-A8EE-A7B75D538874}" type="pres">
      <dgm:prSet presAssocID="{C09E52FD-9F6D-4D52-90BE-791203DCDBE8}" presName="theList" presStyleCnt="0">
        <dgm:presLayoutVars>
          <dgm:dir/>
          <dgm:animLvl val="lvl"/>
          <dgm:resizeHandles val="exact"/>
        </dgm:presLayoutVars>
      </dgm:prSet>
      <dgm:spPr/>
    </dgm:pt>
    <dgm:pt modelId="{6ED90216-FF7E-4EC8-B36A-F57E9D7123A9}" type="pres">
      <dgm:prSet presAssocID="{F9C03F23-2013-42FB-B610-BC580F9976AE}" presName="compNode" presStyleCnt="0"/>
      <dgm:spPr/>
    </dgm:pt>
    <dgm:pt modelId="{B90EF34E-8050-4827-A343-20C3E130308F}" type="pres">
      <dgm:prSet presAssocID="{F9C03F23-2013-42FB-B610-BC580F9976AE}" presName="noGeometry" presStyleCnt="0"/>
      <dgm:spPr/>
    </dgm:pt>
    <dgm:pt modelId="{9A456BAF-6343-4E59-B293-A8C6FDF0B0A1}" type="pres">
      <dgm:prSet presAssocID="{F9C03F23-2013-42FB-B610-BC580F9976AE}" presName="childTextVisible" presStyleLbl="bgAccFollowNode1" presStyleIdx="0" presStyleCnt="3">
        <dgm:presLayoutVars>
          <dgm:bulletEnabled val="1"/>
        </dgm:presLayoutVars>
      </dgm:prSet>
      <dgm:spPr/>
    </dgm:pt>
    <dgm:pt modelId="{2FB7C807-A6CE-4B34-9298-7FDB52167CEF}" type="pres">
      <dgm:prSet presAssocID="{F9C03F23-2013-42FB-B610-BC580F9976AE}" presName="childTextHidden" presStyleLbl="bgAccFollowNode1" presStyleIdx="0" presStyleCnt="3"/>
      <dgm:spPr/>
    </dgm:pt>
    <dgm:pt modelId="{6C9CE994-15C7-43C8-ADD3-C18E8227A450}" type="pres">
      <dgm:prSet presAssocID="{F9C03F23-2013-42FB-B610-BC580F9976AE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0B3D4BDC-0E0F-4E63-9790-D0AF9A415276}" type="pres">
      <dgm:prSet presAssocID="{F9C03F23-2013-42FB-B610-BC580F9976AE}" presName="aSpace" presStyleCnt="0"/>
      <dgm:spPr/>
    </dgm:pt>
    <dgm:pt modelId="{08D51D4F-A137-4799-AD92-834865132A33}" type="pres">
      <dgm:prSet presAssocID="{62B7BB76-C79E-4AAB-9F7D-CDA14306AED2}" presName="compNode" presStyleCnt="0"/>
      <dgm:spPr/>
    </dgm:pt>
    <dgm:pt modelId="{2F4F7F81-82AF-470B-A823-2F7506A81C12}" type="pres">
      <dgm:prSet presAssocID="{62B7BB76-C79E-4AAB-9F7D-CDA14306AED2}" presName="noGeometry" presStyleCnt="0"/>
      <dgm:spPr/>
    </dgm:pt>
    <dgm:pt modelId="{9CBE8D49-CF2F-4E4A-BE30-EE6D982228CE}" type="pres">
      <dgm:prSet presAssocID="{62B7BB76-C79E-4AAB-9F7D-CDA14306AED2}" presName="childTextVisible" presStyleLbl="bgAccFollowNode1" presStyleIdx="1" presStyleCnt="3">
        <dgm:presLayoutVars>
          <dgm:bulletEnabled val="1"/>
        </dgm:presLayoutVars>
      </dgm:prSet>
      <dgm:spPr/>
    </dgm:pt>
    <dgm:pt modelId="{0795FB18-E9F4-4FC5-9168-C230F83A84DC}" type="pres">
      <dgm:prSet presAssocID="{62B7BB76-C79E-4AAB-9F7D-CDA14306AED2}" presName="childTextHidden" presStyleLbl="bgAccFollowNode1" presStyleIdx="1" presStyleCnt="3"/>
      <dgm:spPr/>
    </dgm:pt>
    <dgm:pt modelId="{B4DA021F-1435-4FA7-B078-4CB81B1DA4FF}" type="pres">
      <dgm:prSet presAssocID="{62B7BB76-C79E-4AAB-9F7D-CDA14306AED2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BFB0E8C8-BF77-47E1-B205-DC91E57A06F9}" type="pres">
      <dgm:prSet presAssocID="{62B7BB76-C79E-4AAB-9F7D-CDA14306AED2}" presName="aSpace" presStyleCnt="0"/>
      <dgm:spPr/>
    </dgm:pt>
    <dgm:pt modelId="{FFC7CBFF-D501-4D3E-9ADD-D10D7D73B7BE}" type="pres">
      <dgm:prSet presAssocID="{01C3CD37-D5AC-46F2-9A85-6235B9FB6D51}" presName="compNode" presStyleCnt="0"/>
      <dgm:spPr/>
    </dgm:pt>
    <dgm:pt modelId="{EA0EA027-79EA-4F07-9CB8-8F23794AB621}" type="pres">
      <dgm:prSet presAssocID="{01C3CD37-D5AC-46F2-9A85-6235B9FB6D51}" presName="noGeometry" presStyleCnt="0"/>
      <dgm:spPr/>
    </dgm:pt>
    <dgm:pt modelId="{3AC44CA3-6A54-4583-95F0-D10269EDDE48}" type="pres">
      <dgm:prSet presAssocID="{01C3CD37-D5AC-46F2-9A85-6235B9FB6D51}" presName="childTextVisible" presStyleLbl="bgAccFollowNode1" presStyleIdx="2" presStyleCnt="3">
        <dgm:presLayoutVars>
          <dgm:bulletEnabled val="1"/>
        </dgm:presLayoutVars>
      </dgm:prSet>
      <dgm:spPr/>
    </dgm:pt>
    <dgm:pt modelId="{6672D8D1-89E8-4FF7-802B-B9A405563096}" type="pres">
      <dgm:prSet presAssocID="{01C3CD37-D5AC-46F2-9A85-6235B9FB6D51}" presName="childTextHidden" presStyleLbl="bgAccFollowNode1" presStyleIdx="2" presStyleCnt="3"/>
      <dgm:spPr/>
    </dgm:pt>
    <dgm:pt modelId="{27F26832-5919-46F0-AD9D-6A53BE86904F}" type="pres">
      <dgm:prSet presAssocID="{01C3CD37-D5AC-46F2-9A85-6235B9FB6D51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797AC707-5DE5-409B-BF0A-41146A5B885C}" type="presOf" srcId="{7D08DAA0-F091-422B-8344-E9DEA40C1E25}" destId="{6672D8D1-89E8-4FF7-802B-B9A405563096}" srcOrd="1" destOrd="1" presId="urn:microsoft.com/office/officeart/2005/8/layout/hProcess6"/>
    <dgm:cxn modelId="{34454908-EFDF-45B5-984B-0FDE938684F7}" srcId="{F9C03F23-2013-42FB-B610-BC580F9976AE}" destId="{015C6B77-FF50-417B-8BF6-B5FCEBF4939E}" srcOrd="1" destOrd="0" parTransId="{40BEA54A-45A2-464D-B1FC-1818FD1FF037}" sibTransId="{D390483B-F0D1-41E7-9F38-25D78B73FABF}"/>
    <dgm:cxn modelId="{D2FE050F-6C03-459C-90C6-44D1ADA175DA}" type="presOf" srcId="{015C6B77-FF50-417B-8BF6-B5FCEBF4939E}" destId="{9A456BAF-6343-4E59-B293-A8C6FDF0B0A1}" srcOrd="0" destOrd="1" presId="urn:microsoft.com/office/officeart/2005/8/layout/hProcess6"/>
    <dgm:cxn modelId="{CA28DD19-8C60-4BBB-A4B0-B673686E05B4}" type="presOf" srcId="{015C6B77-FF50-417B-8BF6-B5FCEBF4939E}" destId="{2FB7C807-A6CE-4B34-9298-7FDB52167CEF}" srcOrd="1" destOrd="1" presId="urn:microsoft.com/office/officeart/2005/8/layout/hProcess6"/>
    <dgm:cxn modelId="{7ED32222-BAA5-44DC-AC4F-42C8DABDFCFC}" type="presOf" srcId="{E4B0846B-1EAD-41B6-9602-FBC4D88AA85C}" destId="{9CBE8D49-CF2F-4E4A-BE30-EE6D982228CE}" srcOrd="0" destOrd="1" presId="urn:microsoft.com/office/officeart/2005/8/layout/hProcess6"/>
    <dgm:cxn modelId="{F226F82B-D8B6-4CA2-88B2-8F3CBF6A9063}" srcId="{C09E52FD-9F6D-4D52-90BE-791203DCDBE8}" destId="{F9C03F23-2013-42FB-B610-BC580F9976AE}" srcOrd="0" destOrd="0" parTransId="{B8FAF40A-893A-4245-8D7E-1972C823A3BB}" sibTransId="{91137C15-1AC0-4470-8695-46F9F271AF0C}"/>
    <dgm:cxn modelId="{CE550D2D-A392-48A2-AAB2-14241E03A571}" srcId="{62B7BB76-C79E-4AAB-9F7D-CDA14306AED2}" destId="{2EECC3BA-8234-434F-A65C-4FD4934C9B77}" srcOrd="0" destOrd="0" parTransId="{18A427B6-13CC-40F2-B1AB-E5BE6A56E5C6}" sibTransId="{FDDAF449-60A5-4258-B443-DFC0F9337C98}"/>
    <dgm:cxn modelId="{77E74132-9124-4853-B77C-69FDDA383D76}" type="presOf" srcId="{E4B0846B-1EAD-41B6-9602-FBC4D88AA85C}" destId="{0795FB18-E9F4-4FC5-9168-C230F83A84DC}" srcOrd="1" destOrd="1" presId="urn:microsoft.com/office/officeart/2005/8/layout/hProcess6"/>
    <dgm:cxn modelId="{25DF9C32-253E-4660-9A1C-2F82996ED980}" type="presOf" srcId="{2EECC3BA-8234-434F-A65C-4FD4934C9B77}" destId="{0795FB18-E9F4-4FC5-9168-C230F83A84DC}" srcOrd="1" destOrd="0" presId="urn:microsoft.com/office/officeart/2005/8/layout/hProcess6"/>
    <dgm:cxn modelId="{0D741040-A3E8-4D51-9805-54FEA8290A16}" srcId="{F9C03F23-2013-42FB-B610-BC580F9976AE}" destId="{9598747D-913F-47C8-A79C-096B05D426D4}" srcOrd="2" destOrd="0" parTransId="{725CF79A-54BC-487D-8E1B-FF47679C4A81}" sibTransId="{A83A5F29-CAF1-4815-96D4-41728B2D52D1}"/>
    <dgm:cxn modelId="{88B0C24B-D933-4004-97C8-FD33163341CD}" type="presOf" srcId="{9462DCEA-6466-40CD-A592-3B9B334ECE13}" destId="{9A456BAF-6343-4E59-B293-A8C6FDF0B0A1}" srcOrd="0" destOrd="0" presId="urn:microsoft.com/office/officeart/2005/8/layout/hProcess6"/>
    <dgm:cxn modelId="{53911E4D-3FE4-435C-82B5-34A09FB81CBC}" srcId="{F9C03F23-2013-42FB-B610-BC580F9976AE}" destId="{9462DCEA-6466-40CD-A592-3B9B334ECE13}" srcOrd="0" destOrd="0" parTransId="{2A24F572-3A3D-44D7-BAF3-E9D332B67C1E}" sibTransId="{7F4FE7B6-CA83-46FF-B431-7198871FC3B9}"/>
    <dgm:cxn modelId="{DF89CA50-6D97-46B1-8DB5-86E14A71D14D}" type="presOf" srcId="{2B11398E-2A97-4368-A3B4-196EDCFADFE9}" destId="{6672D8D1-89E8-4FF7-802B-B9A405563096}" srcOrd="1" destOrd="0" presId="urn:microsoft.com/office/officeart/2005/8/layout/hProcess6"/>
    <dgm:cxn modelId="{937BF774-F87F-4230-A743-73735F1115E9}" srcId="{01C3CD37-D5AC-46F2-9A85-6235B9FB6D51}" destId="{7D08DAA0-F091-422B-8344-E9DEA40C1E25}" srcOrd="1" destOrd="0" parTransId="{71E4324F-C4BC-44D9-AA58-68A2EFC88B50}" sibTransId="{4E7AC90A-F9D6-4B40-9B23-550076076BA9}"/>
    <dgm:cxn modelId="{BDF1E17A-C9B3-4527-8A2E-C68A1D9F29D7}" srcId="{62B7BB76-C79E-4AAB-9F7D-CDA14306AED2}" destId="{E4B0846B-1EAD-41B6-9602-FBC4D88AA85C}" srcOrd="1" destOrd="0" parTransId="{F67CD4B0-F85E-4D9F-8779-48D491F8969B}" sibTransId="{6EA7D96B-40C2-4618-A91A-1893FA63DD65}"/>
    <dgm:cxn modelId="{7232F87D-3D24-4362-BB38-CED8CE02441D}" type="presOf" srcId="{9598747D-913F-47C8-A79C-096B05D426D4}" destId="{9A456BAF-6343-4E59-B293-A8C6FDF0B0A1}" srcOrd="0" destOrd="2" presId="urn:microsoft.com/office/officeart/2005/8/layout/hProcess6"/>
    <dgm:cxn modelId="{1F11D486-7D79-42EA-B89E-A8873A6CA356}" type="presOf" srcId="{C09E52FD-9F6D-4D52-90BE-791203DCDBE8}" destId="{793A446C-5A6F-442D-A8EE-A7B75D538874}" srcOrd="0" destOrd="0" presId="urn:microsoft.com/office/officeart/2005/8/layout/hProcess6"/>
    <dgm:cxn modelId="{087E3D87-7188-493A-963C-2408D386962E}" type="presOf" srcId="{2EECC3BA-8234-434F-A65C-4FD4934C9B77}" destId="{9CBE8D49-CF2F-4E4A-BE30-EE6D982228CE}" srcOrd="0" destOrd="0" presId="urn:microsoft.com/office/officeart/2005/8/layout/hProcess6"/>
    <dgm:cxn modelId="{B0CA1DD2-4589-43C4-A0B4-03C4817C8B94}" type="presOf" srcId="{7D08DAA0-F091-422B-8344-E9DEA40C1E25}" destId="{3AC44CA3-6A54-4583-95F0-D10269EDDE48}" srcOrd="0" destOrd="1" presId="urn:microsoft.com/office/officeart/2005/8/layout/hProcess6"/>
    <dgm:cxn modelId="{BF4028D6-B2F3-4687-88B2-7473C57EC004}" type="presOf" srcId="{9462DCEA-6466-40CD-A592-3B9B334ECE13}" destId="{2FB7C807-A6CE-4B34-9298-7FDB52167CEF}" srcOrd="1" destOrd="0" presId="urn:microsoft.com/office/officeart/2005/8/layout/hProcess6"/>
    <dgm:cxn modelId="{78A308D8-B7D0-4061-BE0F-B4086804E7B9}" srcId="{C09E52FD-9F6D-4D52-90BE-791203DCDBE8}" destId="{01C3CD37-D5AC-46F2-9A85-6235B9FB6D51}" srcOrd="2" destOrd="0" parTransId="{84972107-1BAC-435F-83AD-AB6984F3BD3B}" sibTransId="{EDDE329E-87E7-4BA2-B370-4710D3D68470}"/>
    <dgm:cxn modelId="{83591DD8-87FF-47C1-99D3-6BA41C96EF2C}" type="presOf" srcId="{F9C03F23-2013-42FB-B610-BC580F9976AE}" destId="{6C9CE994-15C7-43C8-ADD3-C18E8227A450}" srcOrd="0" destOrd="0" presId="urn:microsoft.com/office/officeart/2005/8/layout/hProcess6"/>
    <dgm:cxn modelId="{A3875ED9-B2A6-44A5-91E2-0A732D234EAB}" srcId="{C09E52FD-9F6D-4D52-90BE-791203DCDBE8}" destId="{62B7BB76-C79E-4AAB-9F7D-CDA14306AED2}" srcOrd="1" destOrd="0" parTransId="{3B22C4B2-301C-44F1-A10C-5F68EC44A5DE}" sibTransId="{1E10BC83-3A44-46A3-B6A4-3EEBDAEFA3E1}"/>
    <dgm:cxn modelId="{3B4729E1-7CFA-4CED-A6B3-07DCEA6449A4}" type="presOf" srcId="{2B11398E-2A97-4368-A3B4-196EDCFADFE9}" destId="{3AC44CA3-6A54-4583-95F0-D10269EDDE48}" srcOrd="0" destOrd="0" presId="urn:microsoft.com/office/officeart/2005/8/layout/hProcess6"/>
    <dgm:cxn modelId="{34C70BE6-1A17-4AB0-843C-20C607EDA722}" type="presOf" srcId="{62B7BB76-C79E-4AAB-9F7D-CDA14306AED2}" destId="{B4DA021F-1435-4FA7-B078-4CB81B1DA4FF}" srcOrd="0" destOrd="0" presId="urn:microsoft.com/office/officeart/2005/8/layout/hProcess6"/>
    <dgm:cxn modelId="{434824EC-21DA-4276-BB91-E6CA826B38EB}" type="presOf" srcId="{01C3CD37-D5AC-46F2-9A85-6235B9FB6D51}" destId="{27F26832-5919-46F0-AD9D-6A53BE86904F}" srcOrd="0" destOrd="0" presId="urn:microsoft.com/office/officeart/2005/8/layout/hProcess6"/>
    <dgm:cxn modelId="{EEB82BEC-CC06-4E93-A3BD-BBFC9BA96BFA}" type="presOf" srcId="{9598747D-913F-47C8-A79C-096B05D426D4}" destId="{2FB7C807-A6CE-4B34-9298-7FDB52167CEF}" srcOrd="1" destOrd="2" presId="urn:microsoft.com/office/officeart/2005/8/layout/hProcess6"/>
    <dgm:cxn modelId="{A404B8F9-CDAE-41A4-8AB2-917DCE84848F}" srcId="{01C3CD37-D5AC-46F2-9A85-6235B9FB6D51}" destId="{2B11398E-2A97-4368-A3B4-196EDCFADFE9}" srcOrd="0" destOrd="0" parTransId="{1FCB9B05-73FC-46D5-85FB-1A73126A853A}" sibTransId="{3F78F89F-A92A-4036-9704-65EB486F765D}"/>
    <dgm:cxn modelId="{C45503BA-F7FB-48E7-86F9-F591597C3EF4}" type="presParOf" srcId="{793A446C-5A6F-442D-A8EE-A7B75D538874}" destId="{6ED90216-FF7E-4EC8-B36A-F57E9D7123A9}" srcOrd="0" destOrd="0" presId="urn:microsoft.com/office/officeart/2005/8/layout/hProcess6"/>
    <dgm:cxn modelId="{A5F3E09D-3C51-4D38-BA90-C86FD996F080}" type="presParOf" srcId="{6ED90216-FF7E-4EC8-B36A-F57E9D7123A9}" destId="{B90EF34E-8050-4827-A343-20C3E130308F}" srcOrd="0" destOrd="0" presId="urn:microsoft.com/office/officeart/2005/8/layout/hProcess6"/>
    <dgm:cxn modelId="{008E11E6-C073-483C-A519-94211C9A86AF}" type="presParOf" srcId="{6ED90216-FF7E-4EC8-B36A-F57E9D7123A9}" destId="{9A456BAF-6343-4E59-B293-A8C6FDF0B0A1}" srcOrd="1" destOrd="0" presId="urn:microsoft.com/office/officeart/2005/8/layout/hProcess6"/>
    <dgm:cxn modelId="{11717B41-5F09-4137-BECE-693D57F7C19E}" type="presParOf" srcId="{6ED90216-FF7E-4EC8-B36A-F57E9D7123A9}" destId="{2FB7C807-A6CE-4B34-9298-7FDB52167CEF}" srcOrd="2" destOrd="0" presId="urn:microsoft.com/office/officeart/2005/8/layout/hProcess6"/>
    <dgm:cxn modelId="{978B6289-0791-4959-A760-098F30F65924}" type="presParOf" srcId="{6ED90216-FF7E-4EC8-B36A-F57E9D7123A9}" destId="{6C9CE994-15C7-43C8-ADD3-C18E8227A450}" srcOrd="3" destOrd="0" presId="urn:microsoft.com/office/officeart/2005/8/layout/hProcess6"/>
    <dgm:cxn modelId="{D806502E-CBDB-457A-9F04-557A2D712087}" type="presParOf" srcId="{793A446C-5A6F-442D-A8EE-A7B75D538874}" destId="{0B3D4BDC-0E0F-4E63-9790-D0AF9A415276}" srcOrd="1" destOrd="0" presId="urn:microsoft.com/office/officeart/2005/8/layout/hProcess6"/>
    <dgm:cxn modelId="{C58CD015-1C88-47A1-80F0-AC560CBB5D0C}" type="presParOf" srcId="{793A446C-5A6F-442D-A8EE-A7B75D538874}" destId="{08D51D4F-A137-4799-AD92-834865132A33}" srcOrd="2" destOrd="0" presId="urn:microsoft.com/office/officeart/2005/8/layout/hProcess6"/>
    <dgm:cxn modelId="{C6501823-DEC7-447C-A857-9958B40795E5}" type="presParOf" srcId="{08D51D4F-A137-4799-AD92-834865132A33}" destId="{2F4F7F81-82AF-470B-A823-2F7506A81C12}" srcOrd="0" destOrd="0" presId="urn:microsoft.com/office/officeart/2005/8/layout/hProcess6"/>
    <dgm:cxn modelId="{BB8635FB-A7E6-43A1-ABA7-4D02C43092E9}" type="presParOf" srcId="{08D51D4F-A137-4799-AD92-834865132A33}" destId="{9CBE8D49-CF2F-4E4A-BE30-EE6D982228CE}" srcOrd="1" destOrd="0" presId="urn:microsoft.com/office/officeart/2005/8/layout/hProcess6"/>
    <dgm:cxn modelId="{D0F99ADD-98A7-470E-A1D7-3B3D4CDAD5CC}" type="presParOf" srcId="{08D51D4F-A137-4799-AD92-834865132A33}" destId="{0795FB18-E9F4-4FC5-9168-C230F83A84DC}" srcOrd="2" destOrd="0" presId="urn:microsoft.com/office/officeart/2005/8/layout/hProcess6"/>
    <dgm:cxn modelId="{BD65F33D-3711-4BD7-8C99-1B708FBAB383}" type="presParOf" srcId="{08D51D4F-A137-4799-AD92-834865132A33}" destId="{B4DA021F-1435-4FA7-B078-4CB81B1DA4FF}" srcOrd="3" destOrd="0" presId="urn:microsoft.com/office/officeart/2005/8/layout/hProcess6"/>
    <dgm:cxn modelId="{87E9CD2E-996B-443E-B546-5FCCD32401BA}" type="presParOf" srcId="{793A446C-5A6F-442D-A8EE-A7B75D538874}" destId="{BFB0E8C8-BF77-47E1-B205-DC91E57A06F9}" srcOrd="3" destOrd="0" presId="urn:microsoft.com/office/officeart/2005/8/layout/hProcess6"/>
    <dgm:cxn modelId="{792A937A-6DB9-437F-A2AA-EBD5B15DB873}" type="presParOf" srcId="{793A446C-5A6F-442D-A8EE-A7B75D538874}" destId="{FFC7CBFF-D501-4D3E-9ADD-D10D7D73B7BE}" srcOrd="4" destOrd="0" presId="urn:microsoft.com/office/officeart/2005/8/layout/hProcess6"/>
    <dgm:cxn modelId="{4572452D-427C-487A-928E-639B083E6BED}" type="presParOf" srcId="{FFC7CBFF-D501-4D3E-9ADD-D10D7D73B7BE}" destId="{EA0EA027-79EA-4F07-9CB8-8F23794AB621}" srcOrd="0" destOrd="0" presId="urn:microsoft.com/office/officeart/2005/8/layout/hProcess6"/>
    <dgm:cxn modelId="{4DE4E309-E47B-4B93-A88E-DC250354AFA9}" type="presParOf" srcId="{FFC7CBFF-D501-4D3E-9ADD-D10D7D73B7BE}" destId="{3AC44CA3-6A54-4583-95F0-D10269EDDE48}" srcOrd="1" destOrd="0" presId="urn:microsoft.com/office/officeart/2005/8/layout/hProcess6"/>
    <dgm:cxn modelId="{89CC8F1C-9EBF-487F-B743-A07E567D064F}" type="presParOf" srcId="{FFC7CBFF-D501-4D3E-9ADD-D10D7D73B7BE}" destId="{6672D8D1-89E8-4FF7-802B-B9A405563096}" srcOrd="2" destOrd="0" presId="urn:microsoft.com/office/officeart/2005/8/layout/hProcess6"/>
    <dgm:cxn modelId="{598EE77C-5BB4-4E20-94E0-9BA2468AE6E0}" type="presParOf" srcId="{FFC7CBFF-D501-4D3E-9ADD-D10D7D73B7BE}" destId="{27F26832-5919-46F0-AD9D-6A53BE86904F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456BAF-6343-4E59-B293-A8C6FDF0B0A1}">
      <dsp:nvSpPr>
        <dsp:cNvPr id="0" name=""/>
        <dsp:cNvSpPr/>
      </dsp:nvSpPr>
      <dsp:spPr>
        <a:xfrm>
          <a:off x="583927" y="320323"/>
          <a:ext cx="2318146" cy="202635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5080" rIns="10160" bIns="508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Discussion with Radiologist regarding need for MRA Chest.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Clinician will order MRA Chest (timing for exam will be based on MRI availability)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Clinician orders </a:t>
          </a:r>
          <a:r>
            <a:rPr lang="en-US" sz="800" kern="1200" dirty="0" err="1"/>
            <a:t>ferumoxtyol</a:t>
          </a:r>
          <a:r>
            <a:rPr lang="en-US" sz="800" kern="1200" dirty="0"/>
            <a:t> separately on Epic (“for MRA Chest”)</a:t>
          </a:r>
        </a:p>
      </dsp:txBody>
      <dsp:txXfrm>
        <a:off x="1163463" y="624276"/>
        <a:ext cx="1130097" cy="1418446"/>
      </dsp:txXfrm>
    </dsp:sp>
    <dsp:sp modelId="{6C9CE994-15C7-43C8-ADD3-C18E8227A450}">
      <dsp:nvSpPr>
        <dsp:cNvPr id="0" name=""/>
        <dsp:cNvSpPr/>
      </dsp:nvSpPr>
      <dsp:spPr>
        <a:xfrm>
          <a:off x="4390" y="753963"/>
          <a:ext cx="1159073" cy="11590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Pregnant patient assessed by clinical service and PE is a clinical concern </a:t>
          </a:r>
        </a:p>
      </dsp:txBody>
      <dsp:txXfrm>
        <a:off x="174132" y="923705"/>
        <a:ext cx="819589" cy="819589"/>
      </dsp:txXfrm>
    </dsp:sp>
    <dsp:sp modelId="{9CBE8D49-CF2F-4E4A-BE30-EE6D982228CE}">
      <dsp:nvSpPr>
        <dsp:cNvPr id="0" name=""/>
        <dsp:cNvSpPr/>
      </dsp:nvSpPr>
      <dsp:spPr>
        <a:xfrm>
          <a:off x="3626494" y="320323"/>
          <a:ext cx="2318146" cy="202635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5080" rIns="10160" bIns="508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Medication prepared per Mimi Levinson’s instructions and sent to patient’s location*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Patient is administered drug via 15 minute infusion on the floor, and monitored as per protocol</a:t>
          </a:r>
        </a:p>
      </dsp:txBody>
      <dsp:txXfrm>
        <a:off x="4206031" y="624276"/>
        <a:ext cx="1130097" cy="1418446"/>
      </dsp:txXfrm>
    </dsp:sp>
    <dsp:sp modelId="{B4DA021F-1435-4FA7-B078-4CB81B1DA4FF}">
      <dsp:nvSpPr>
        <dsp:cNvPr id="0" name=""/>
        <dsp:cNvSpPr/>
      </dsp:nvSpPr>
      <dsp:spPr>
        <a:xfrm>
          <a:off x="3046958" y="753963"/>
          <a:ext cx="1159073" cy="11590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Pharmacist receives order for </a:t>
          </a:r>
          <a:r>
            <a:rPr lang="en-US" sz="900" kern="1200" dirty="0" err="1"/>
            <a:t>Ferumoxtyol</a:t>
          </a:r>
          <a:r>
            <a:rPr lang="en-US" sz="900" kern="1200" dirty="0"/>
            <a:t> for indication “MRA Chest”</a:t>
          </a:r>
        </a:p>
      </dsp:txBody>
      <dsp:txXfrm>
        <a:off x="3216700" y="923705"/>
        <a:ext cx="819589" cy="819589"/>
      </dsp:txXfrm>
    </dsp:sp>
    <dsp:sp modelId="{3AC44CA3-6A54-4583-95F0-D10269EDDE48}">
      <dsp:nvSpPr>
        <dsp:cNvPr id="0" name=""/>
        <dsp:cNvSpPr/>
      </dsp:nvSpPr>
      <dsp:spPr>
        <a:xfrm>
          <a:off x="6669062" y="320323"/>
          <a:ext cx="2318146" cy="202635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5080" rIns="10160" bIns="508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Images reviewed for adequacy by Radiologist.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Patient returns to the floor. Clinical service will be contacted by Radiology if study is positive. </a:t>
          </a:r>
        </a:p>
      </dsp:txBody>
      <dsp:txXfrm>
        <a:off x="7248599" y="624276"/>
        <a:ext cx="1130097" cy="1418446"/>
      </dsp:txXfrm>
    </dsp:sp>
    <dsp:sp modelId="{27F26832-5919-46F0-AD9D-6A53BE86904F}">
      <dsp:nvSpPr>
        <dsp:cNvPr id="0" name=""/>
        <dsp:cNvSpPr/>
      </dsp:nvSpPr>
      <dsp:spPr>
        <a:xfrm>
          <a:off x="6089525" y="753963"/>
          <a:ext cx="1159073" cy="11590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MRI Technologist calls for patient and does MRA Chest protocol (Entire exam ~15 minutes)</a:t>
          </a:r>
        </a:p>
      </dsp:txBody>
      <dsp:txXfrm>
        <a:off x="6259267" y="923705"/>
        <a:ext cx="819589" cy="819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3D1EB-65BF-48E6-8757-CB0B9240B6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A02AE8-A794-4DE7-939F-370DCF2627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6DA9B-3D91-4819-8401-56BA3C3B9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C7EE-4321-4B1B-9FB8-6AD5AEBA1A90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B2A9E-80D0-42DF-A7A6-98CDC289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1E898-327A-4465-BCBF-4B440084B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5CF6-1A02-40D5-86D1-BAA6CE586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55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8519E-3C93-413B-8F05-B42CE0295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415826-A52F-49CE-B7BA-A6CCC5454F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655D2-238B-4449-8EEB-18B709C1D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C7EE-4321-4B1B-9FB8-6AD5AEBA1A90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86537-23F9-4137-A71B-C83F2C504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FC7EB-3288-4151-A4DE-50DA4F8D6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5CF6-1A02-40D5-86D1-BAA6CE586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18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F95DD0-DCFD-4582-8067-098E6C17B4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8D2A13-64E5-478F-BE15-B971E0E5E7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93089-AD9D-4FC3-AA4A-34128C9B0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C7EE-4321-4B1B-9FB8-6AD5AEBA1A90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D40E5-D881-4CA7-9CCB-4560D5E23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A94B4-0072-4D72-B704-483B1984B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5CF6-1A02-40D5-86D1-BAA6CE586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0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A60E3-2730-4AC3-A38F-D08D3E813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A376A-7085-4857-BBE1-57C0D6829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DA48E-7CC1-43A0-9F4B-1EA8CB9D9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C7EE-4321-4B1B-9FB8-6AD5AEBA1A90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5A3BA-C905-4415-B1D0-678F49CD7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154CA-A84F-4366-A222-4E571904C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5CF6-1A02-40D5-86D1-BAA6CE586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92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5D021-93BA-4FE3-A6AC-F0C62C55D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541AC4-33B0-4386-B5BC-35C5B6880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278AF-B22A-4DBA-8D7C-25EB85B12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C7EE-4321-4B1B-9FB8-6AD5AEBA1A90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F7596-BDBB-4BEE-8446-8789FA98E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46FB5-5EFF-4C46-8EDD-4A74514E1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5CF6-1A02-40D5-86D1-BAA6CE586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0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C47C3-EA95-49C7-B3C2-B4573359C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92E97-C829-4CB5-99B4-464552F6AA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82812F-5838-4D14-8ACA-C8871F23A8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5B6285-8786-498A-9234-6DAC9E38F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C7EE-4321-4B1B-9FB8-6AD5AEBA1A90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C2B26E-54E6-4E97-8F82-D53E0A338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E22B6F-063B-48D5-888B-8C034BA93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5CF6-1A02-40D5-86D1-BAA6CE586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8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6FC2F-F8AA-426B-8DD8-0C49045D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E3D222-349E-496C-B4FA-C21E6CB76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9659DC-6396-4E6E-A54B-39FA43D8E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E48D79-C959-4C61-B328-66F9A02AFF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25CCE3-69A4-447F-AC83-6B0DE48E23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A351B0-F91C-4EDE-A3B7-EDEE9D371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C7EE-4321-4B1B-9FB8-6AD5AEBA1A90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64C153-7988-48DC-8B80-D48D86506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5FBA2C-A258-4B0D-8A44-29D176DAD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5CF6-1A02-40D5-86D1-BAA6CE586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4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3E4C2-87BB-4E84-BDFC-C87D92104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1B9CB3-6C93-451A-9C33-7648CC642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C7EE-4321-4B1B-9FB8-6AD5AEBA1A90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13B677-5C64-4816-82F3-2EA7D9009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6B5602-39E5-42D2-89E6-54D14F805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5CF6-1A02-40D5-86D1-BAA6CE586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54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8F25A3-1B78-4F02-802E-372EC2BBA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C7EE-4321-4B1B-9FB8-6AD5AEBA1A90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E617F8-BBBE-45AB-8D17-AC3A666FA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28819-BE93-4C77-B634-6574A8C63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5CF6-1A02-40D5-86D1-BAA6CE586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3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77E90-550D-4A0F-B4A5-D4F8016E5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43E1C-BE72-4896-9C2D-F791BE719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404940-7C62-4795-A600-74ABA12A4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FBE44-BB1A-4641-9225-A1D1B2229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C7EE-4321-4B1B-9FB8-6AD5AEBA1A90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BC0349-65EB-4A0A-84E2-DE9890F74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101A52-159E-4A18-B57C-D918C3E1A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5CF6-1A02-40D5-86D1-BAA6CE586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5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8AE5F-110D-43AF-A421-2F5805DD4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FCD39A-8331-44E4-8390-CDF8D97E23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D0A2D6-8963-4C43-A3A2-C14274A30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FD6494-05A1-495D-9764-CD26DE9B2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C7EE-4321-4B1B-9FB8-6AD5AEBA1A90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294C24-4D70-43A7-BFC6-854D552F8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059575-5E9A-4701-A813-FAE0D192D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5CF6-1A02-40D5-86D1-BAA6CE586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58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31F246-1FA5-4F84-A87B-6B08E8DBF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863E91-0F52-4C41-B9F6-F1B9849B2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68A9F-EAF5-4937-9B0E-C8F8F5EAA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DC7EE-4321-4B1B-9FB8-6AD5AEBA1A90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B0517-FE66-4557-AB5C-9824A965A7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B046C-A823-4F5D-97D2-F952031DC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B5CF6-1A02-40D5-86D1-BAA6CE586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2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>
            <a:extLst>
              <a:ext uri="{FF2B5EF4-FFF2-40B4-BE49-F238E27FC236}">
                <a16:creationId xmlns:a16="http://schemas.microsoft.com/office/drawing/2014/main" id="{BC1F5108-E74E-4D35-B645-4C4AF5E138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8686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>
                <a:latin typeface="Garamond" panose="02020404030301010803" pitchFamily="18" charset="0"/>
              </a:rPr>
              <a:t>Workflow for Pulmonary MRA for Pregnant Patients at Meriter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E6565BCB-106D-4E25-AACB-C6DDE06CEC4A}"/>
              </a:ext>
            </a:extLst>
          </p:cNvPr>
          <p:cNvGraphicFramePr/>
          <p:nvPr/>
        </p:nvGraphicFramePr>
        <p:xfrm>
          <a:off x="1524000" y="1371600"/>
          <a:ext cx="89916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0180" name="TextBox 8">
            <a:extLst>
              <a:ext uri="{FF2B5EF4-FFF2-40B4-BE49-F238E27FC236}">
                <a16:creationId xmlns:a16="http://schemas.microsoft.com/office/drawing/2014/main" id="{A7A7843A-2A31-4D26-AE9D-E612A978F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810000"/>
            <a:ext cx="8991600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01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 dirty="0">
                <a:latin typeface="Garamond" panose="02020404030301010803" pitchFamily="18" charset="0"/>
              </a:rPr>
              <a:t>*Dosage and Administration Instructions for </a:t>
            </a:r>
            <a:r>
              <a:rPr lang="en-US" altLang="en-US" sz="1400" b="1" dirty="0" err="1">
                <a:latin typeface="Garamond" panose="02020404030301010803" pitchFamily="18" charset="0"/>
              </a:rPr>
              <a:t>Ferumoxytol</a:t>
            </a:r>
            <a:r>
              <a:rPr lang="en-US" altLang="en-US" sz="1400" b="1" dirty="0">
                <a:latin typeface="Garamond" panose="02020404030301010803" pitchFamily="18" charset="0"/>
              </a:rPr>
              <a:t> for Pulmonary MRA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>
                <a:latin typeface="Garamond" panose="02020404030301010803" pitchFamily="18" charset="0"/>
              </a:rPr>
              <a:t> 3 mg/kg weight-based dosage (maximum dose allowed is 1 bottle/510 mg)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>
                <a:latin typeface="Garamond" panose="02020404030301010803" pitchFamily="18" charset="0"/>
              </a:rPr>
              <a:t>Diluted in 100 ml of saline, infused over 15 minutes. 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400" b="1" dirty="0">
                <a:latin typeface="Garamond" panose="02020404030301010803" pitchFamily="18" charset="0"/>
              </a:rPr>
              <a:t>Pharmacy Notes (for clinical staff): </a:t>
            </a:r>
          </a:p>
          <a:p>
            <a:pPr lvl="2">
              <a:spcBef>
                <a:spcPct val="0"/>
              </a:spcBef>
            </a:pPr>
            <a:r>
              <a:rPr lang="en-US" altLang="en-US" sz="1400" b="1" dirty="0">
                <a:latin typeface="Garamond" panose="02020404030301010803" pitchFamily="18" charset="0"/>
              </a:rPr>
              <a:t>“RN to monitor vitals prior to infusion, then 5 and 30 minutes post-infusion. </a:t>
            </a:r>
          </a:p>
          <a:p>
            <a:pPr lvl="2">
              <a:spcBef>
                <a:spcPct val="0"/>
              </a:spcBef>
            </a:pPr>
            <a:r>
              <a:rPr lang="en-US" altLang="en-US" sz="1400" b="1" dirty="0">
                <a:latin typeface="Garamond" panose="02020404030301010803" pitchFamily="18" charset="0"/>
              </a:rPr>
              <a:t>Please arrange for transport to </a:t>
            </a:r>
            <a:r>
              <a:rPr lang="en-US" altLang="en-US" sz="1400" b="1" dirty="0" err="1">
                <a:latin typeface="Garamond" panose="02020404030301010803" pitchFamily="18" charset="0"/>
              </a:rPr>
              <a:t>Meriter</a:t>
            </a:r>
            <a:r>
              <a:rPr lang="en-US" altLang="en-US" sz="1400" b="1" dirty="0">
                <a:latin typeface="Garamond" panose="02020404030301010803" pitchFamily="18" charset="0"/>
              </a:rPr>
              <a:t> MRI (3</a:t>
            </a:r>
            <a:r>
              <a:rPr lang="en-US" altLang="en-US" sz="1400" b="1" baseline="30000" dirty="0">
                <a:latin typeface="Garamond" panose="02020404030301010803" pitchFamily="18" charset="0"/>
              </a:rPr>
              <a:t>rd</a:t>
            </a:r>
            <a:r>
              <a:rPr lang="en-US" altLang="en-US" sz="1400" b="1" dirty="0">
                <a:latin typeface="Garamond" panose="02020404030301010803" pitchFamily="18" charset="0"/>
              </a:rPr>
              <a:t> floor of </a:t>
            </a:r>
            <a:r>
              <a:rPr lang="en-US" altLang="en-US" sz="1400" b="1" dirty="0" err="1">
                <a:latin typeface="Garamond" panose="02020404030301010803" pitchFamily="18" charset="0"/>
              </a:rPr>
              <a:t>Meriter</a:t>
            </a:r>
            <a:r>
              <a:rPr lang="en-US" altLang="en-US" sz="1400" b="1" dirty="0">
                <a:latin typeface="Garamond" panose="02020404030301010803" pitchFamily="18" charset="0"/>
              </a:rPr>
              <a:t>) to occur after 30 minutes vitals check performed.</a:t>
            </a:r>
          </a:p>
          <a:p>
            <a:pPr lvl="2">
              <a:spcBef>
                <a:spcPct val="0"/>
              </a:spcBef>
            </a:pPr>
            <a:r>
              <a:rPr lang="en-US" altLang="en-US" sz="1400" b="1" dirty="0">
                <a:latin typeface="Garamond" panose="02020404030301010803" pitchFamily="18" charset="0"/>
              </a:rPr>
              <a:t>Please call clinical staff or OB/GYN if patient: becomes symptomatic/develops allergic reaction, becomes hypotensive (SBP &lt; 90 mm-hg), becomes hypertensive (SBP &lt; 160 mm-hg), or demonstrates change in SBP of 30 mm-hg.”</a:t>
            </a:r>
          </a:p>
          <a:p>
            <a:pPr marL="457200" lvl="1" indent="0">
              <a:spcBef>
                <a:spcPct val="0"/>
              </a:spcBef>
              <a:buNone/>
            </a:pPr>
            <a:endParaRPr lang="en-US" alt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Office Theme</vt:lpstr>
      <vt:lpstr>Workflow for Pulmonary MRA for Pregnant Patients at Meriter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Workflow for Pulmonary MRA for Pregnant Patients at Meriter</dc:title>
  <dc:creator>WARWOUND77 Meduri</dc:creator>
  <cp:lastModifiedBy>WARWOUND77 Meduri</cp:lastModifiedBy>
  <cp:revision>2</cp:revision>
  <dcterms:created xsi:type="dcterms:W3CDTF">2019-09-12T22:13:30Z</dcterms:created>
  <dcterms:modified xsi:type="dcterms:W3CDTF">2019-09-12T22:19:46Z</dcterms:modified>
</cp:coreProperties>
</file>